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4"/>
  </p:sldMasterIdLst>
  <p:notesMasterIdLst>
    <p:notesMasterId r:id="rId20"/>
  </p:notesMasterIdLst>
  <p:sldIdLst>
    <p:sldId id="652" r:id="rId5"/>
    <p:sldId id="653" r:id="rId6"/>
    <p:sldId id="654" r:id="rId7"/>
    <p:sldId id="655" r:id="rId8"/>
    <p:sldId id="656" r:id="rId9"/>
    <p:sldId id="657" r:id="rId10"/>
    <p:sldId id="663" r:id="rId11"/>
    <p:sldId id="658" r:id="rId12"/>
    <p:sldId id="659" r:id="rId13"/>
    <p:sldId id="660" r:id="rId14"/>
    <p:sldId id="661" r:id="rId15"/>
    <p:sldId id="662" r:id="rId16"/>
    <p:sldId id="664" r:id="rId17"/>
    <p:sldId id="637" r:id="rId18"/>
    <p:sldId id="37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olo Sánchez" initials="M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E8E46"/>
    <a:srgbClr val="B9B9B9"/>
    <a:srgbClr val="000000"/>
    <a:srgbClr val="00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9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8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0AD07-B5A4-4567-9A08-C604CF1850EA}" type="datetimeFigureOut">
              <a:rPr lang="es-ES" smtClean="0"/>
              <a:t>30/6/22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27C68-AAF1-4C90-AE88-10AB1F1351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811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7147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77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6050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127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71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90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6/30/22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51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43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22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12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6/30/22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73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63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9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4962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8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untadeandalucia.es/eboja/2022/61/s54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0304" y="1392743"/>
            <a:ext cx="9881118" cy="24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>
                <a:solidFill>
                  <a:schemeClr val="accent1"/>
                </a:solidFill>
              </a:rPr>
              <a:t>Ayudas al inicio y transición del trabajo autónomo hacia una economía verde y digital</a:t>
            </a:r>
            <a:r>
              <a:rPr lang="es-ES" sz="3600" b="1" dirty="0">
                <a:solidFill>
                  <a:schemeClr val="accent1"/>
                </a:solidFill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s-ES" sz="3600" b="1" u="sng" cap="all" dirty="0">
                <a:solidFill>
                  <a:schemeClr val="accent1"/>
                </a:solidFill>
              </a:rPr>
              <a:t>Línea 6</a:t>
            </a:r>
            <a:endParaRPr lang="es-ES" sz="3600" b="1" cap="all" dirty="0">
              <a:solidFill>
                <a:schemeClr val="accent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A48F922-E00C-7608-375C-CAA30507213F}"/>
              </a:ext>
            </a:extLst>
          </p:cNvPr>
          <p:cNvSpPr txBox="1"/>
          <p:nvPr/>
        </p:nvSpPr>
        <p:spPr>
          <a:xfrm>
            <a:off x="499188" y="4722352"/>
            <a:ext cx="90833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srgbClr val="1E8E46"/>
                </a:solidFill>
              </a:rPr>
              <a:t>Extracto de la convocatoria para la concesión de subvenciones públicas en régimen de concurrencia no competitiva de la línea 6 «Nuevos Proyectos territoriales para el reequilibrio y la equidad. Emprendimiento y microempresas: Transición del trabajo autónomo y de la economía social hacia una economía verde y digital», regulada en el Título I, Capítulo V, Sección 2.ª, del Decreto ley 27/2021, de 14 de diciembre, por el que se aprueban con carácter urgente medidas en el marco del Plan de Recuperación, Transformación y Resiliencia para Andalucía, financiado por la Unión Europea-Next </a:t>
            </a:r>
            <a:r>
              <a:rPr lang="es-ES" sz="1400" dirty="0" err="1">
                <a:solidFill>
                  <a:srgbClr val="1E8E46"/>
                </a:solidFill>
              </a:rPr>
              <a:t>Generation</a:t>
            </a:r>
            <a:r>
              <a:rPr lang="es-ES" sz="1400" dirty="0">
                <a:solidFill>
                  <a:srgbClr val="1E8E46"/>
                </a:solidFill>
              </a:rPr>
              <a:t> EU.</a:t>
            </a:r>
          </a:p>
          <a:p>
            <a:pPr algn="just"/>
            <a:endParaRPr lang="es-ES" sz="1200" dirty="0">
              <a:solidFill>
                <a:srgbClr val="1E8E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396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>
            <a:extLst>
              <a:ext uri="{FF2B5EF4-FFF2-40B4-BE49-F238E27FC236}">
                <a16:creationId xmlns:a16="http://schemas.microsoft.com/office/drawing/2014/main" id="{E77DBC3C-647D-C68D-A794-C11798BCF4AF}"/>
              </a:ext>
            </a:extLst>
          </p:cNvPr>
          <p:cNvSpPr txBox="1"/>
          <p:nvPr/>
        </p:nvSpPr>
        <p:spPr>
          <a:xfrm>
            <a:off x="317239" y="1410010"/>
            <a:ext cx="7203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2"/>
                </a:solidFill>
              </a:rPr>
              <a:t>Justificación</a:t>
            </a:r>
            <a:endParaRPr lang="es-ES" sz="32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B8E55C6-E080-589C-1FCB-4CF5950F6ACE}"/>
              </a:ext>
            </a:extLst>
          </p:cNvPr>
          <p:cNvSpPr txBox="1"/>
          <p:nvPr/>
        </p:nvSpPr>
        <p:spPr>
          <a:xfrm>
            <a:off x="317239" y="2256176"/>
            <a:ext cx="97504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rgbClr val="1E8E46"/>
                </a:solidFill>
              </a:rPr>
              <a:t>La justificación del cumplimiento de la obligación se comprobará de oficio por el órgano competente, en el plazo de 1 mes desde que se cumpla el plazo establecido, a excepción de la memoria a la que se refiere el apartado siguiente, que deberá aportarse en dicho plazo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1E8E2DC-3B42-25D2-4D49-D2FD6025F350}"/>
              </a:ext>
            </a:extLst>
          </p:cNvPr>
          <p:cNvSpPr txBox="1"/>
          <p:nvPr/>
        </p:nvSpPr>
        <p:spPr>
          <a:xfrm>
            <a:off x="317239" y="4247661"/>
            <a:ext cx="97504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rgbClr val="1E8E46"/>
                </a:solidFill>
              </a:rPr>
              <a:t>Dicha justificación incluirá una memoria de actuación justificativa de las actuaciones realizadas que contribuyen a la consecución de la economía verde o digital.</a:t>
            </a:r>
          </a:p>
        </p:txBody>
      </p:sp>
    </p:spTree>
    <p:extLst>
      <p:ext uri="{BB962C8B-B14F-4D97-AF65-F5344CB8AC3E}">
        <p14:creationId xmlns:p14="http://schemas.microsoft.com/office/powerpoint/2010/main" val="1624193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2389708"/>
            <a:ext cx="9965366" cy="2787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  <a:spcBef>
                <a:spcPts val="1723"/>
              </a:spcBef>
              <a:buSzPct val="45000"/>
            </a:pPr>
            <a:r>
              <a:rPr lang="es-ES" altLang="es-ES" sz="2000" dirty="0">
                <a:solidFill>
                  <a:schemeClr val="accent1"/>
                </a:solidFill>
                <a:latin typeface="+mj-lt"/>
              </a:rPr>
              <a:t>	Plazo de presentación de solicitudes:</a:t>
            </a:r>
          </a:p>
          <a:p>
            <a:pPr marL="800100" lvl="1" indent="-342900" algn="just">
              <a:lnSpc>
                <a:spcPct val="112000"/>
              </a:lnSpc>
              <a:spcBef>
                <a:spcPts val="1723"/>
              </a:spcBef>
              <a:buSzPct val="45000"/>
              <a:buFont typeface="Wingdings" panose="05000000000000000000" pitchFamily="2" charset="2"/>
              <a:buChar char="§"/>
            </a:pPr>
            <a:r>
              <a:rPr lang="es-ES" altLang="es-ES" sz="2000" dirty="0">
                <a:solidFill>
                  <a:schemeClr val="accent1"/>
                </a:solidFill>
                <a:latin typeface="+mj-lt"/>
              </a:rPr>
              <a:t>16/06/2022 00:00 horas - </a:t>
            </a:r>
            <a:r>
              <a:rPr lang="es-ES" altLang="es-ES" sz="2000" b="1" dirty="0">
                <a:solidFill>
                  <a:schemeClr val="accent1"/>
                </a:solidFill>
                <a:latin typeface="+mj-lt"/>
              </a:rPr>
              <a:t>13/07/2022 23:59 horas (20 días hábiles a partir del día siguiente al de la publicación del extracto).</a:t>
            </a:r>
            <a:endParaRPr lang="es-ES" altLang="es-ES" sz="2000" b="1" dirty="0">
              <a:solidFill>
                <a:schemeClr val="accent1"/>
              </a:solidFill>
              <a:latin typeface="+mj-lt"/>
              <a:cs typeface="NewsGotT" charset="0"/>
            </a:endParaRPr>
          </a:p>
          <a:p>
            <a:pPr lvl="1" algn="just">
              <a:lnSpc>
                <a:spcPct val="112000"/>
              </a:lnSpc>
              <a:spcBef>
                <a:spcPts val="1723"/>
              </a:spcBef>
              <a:buSzPct val="45000"/>
            </a:pPr>
            <a:r>
              <a:rPr lang="es-ES" altLang="es-ES" sz="2000" dirty="0">
                <a:solidFill>
                  <a:schemeClr val="accent1"/>
                </a:solidFill>
                <a:latin typeface="+mj-lt"/>
                <a:cs typeface="NewsGotT" charset="0"/>
              </a:rPr>
              <a:t>Plazo para resolver y notificar la resolución del procedimiento de concesión:</a:t>
            </a:r>
          </a:p>
          <a:p>
            <a:pPr marL="800100" lvl="1" indent="-342900" algn="just">
              <a:lnSpc>
                <a:spcPct val="112000"/>
              </a:lnSpc>
              <a:spcBef>
                <a:spcPts val="1723"/>
              </a:spcBef>
              <a:buSzPct val="45000"/>
              <a:buFont typeface="Wingdings" panose="05000000000000000000" pitchFamily="2" charset="2"/>
              <a:buChar char="§"/>
            </a:pPr>
            <a:r>
              <a:rPr lang="es-ES" altLang="es-ES" sz="2000" dirty="0">
                <a:solidFill>
                  <a:schemeClr val="accent1"/>
                </a:solidFill>
                <a:latin typeface="+mj-lt"/>
                <a:cs typeface="NewsGotT" charset="0"/>
              </a:rPr>
              <a:t>será de </a:t>
            </a:r>
            <a:r>
              <a:rPr lang="es-ES" altLang="es-ES" sz="2000" b="1" u="sng" dirty="0">
                <a:solidFill>
                  <a:schemeClr val="accent1"/>
                </a:solidFill>
                <a:latin typeface="+mj-lt"/>
                <a:cs typeface="NewsGotT" charset="0"/>
              </a:rPr>
              <a:t>3 meses</a:t>
            </a:r>
            <a:r>
              <a:rPr lang="es-ES" altLang="es-ES" sz="2000" b="1" dirty="0">
                <a:solidFill>
                  <a:schemeClr val="accent1"/>
                </a:solidFill>
                <a:latin typeface="+mj-lt"/>
                <a:cs typeface="NewsGotT" charset="0"/>
              </a:rPr>
              <a:t> </a:t>
            </a:r>
            <a:r>
              <a:rPr lang="es-ES" altLang="es-ES" sz="2000" dirty="0">
                <a:solidFill>
                  <a:schemeClr val="accent1"/>
                </a:solidFill>
                <a:latin typeface="+mj-lt"/>
                <a:cs typeface="NewsGotT" charset="0"/>
              </a:rPr>
              <a:t>desde la fecha en la que la solicitud haya tenido entrada en el registro electrónico del órgano competente para su tramitación.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00946" y="1455811"/>
            <a:ext cx="7203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2"/>
                </a:solidFill>
              </a:rPr>
              <a:t>Plazo de presentación y resolución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408958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71714" y="2358931"/>
            <a:ext cx="9294191" cy="886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  <a:spcBef>
                <a:spcPts val="1723"/>
              </a:spcBef>
              <a:buSzPct val="45000"/>
            </a:pPr>
            <a:r>
              <a:rPr lang="es-ES" sz="2400" dirty="0">
                <a:solidFill>
                  <a:schemeClr val="accent1"/>
                </a:solidFill>
              </a:rPr>
              <a:t>Las solicitudes y documentación necesaria se presentarán de forma electrónica desde: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71714" y="1619504"/>
            <a:ext cx="8958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2"/>
                </a:solidFill>
              </a:rPr>
              <a:t>Medio de presentación de solicitudes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77FD4E2-C488-2EF9-78EC-7E2F190D2A43}"/>
              </a:ext>
            </a:extLst>
          </p:cNvPr>
          <p:cNvSpPr txBox="1"/>
          <p:nvPr/>
        </p:nvSpPr>
        <p:spPr>
          <a:xfrm>
            <a:off x="568897" y="4287403"/>
            <a:ext cx="92941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B0F0"/>
                </a:solidFill>
              </a:rPr>
              <a:t>https://www.juntadeandalucia.es/organismos/empleoformacionytrabajoautonomo/servicios/procedimientos/detalle/24852.html#toc-normativa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E3914C2-8B93-ED9E-6C96-0E19741A20E7}"/>
              </a:ext>
            </a:extLst>
          </p:cNvPr>
          <p:cNvSpPr txBox="1"/>
          <p:nvPr/>
        </p:nvSpPr>
        <p:spPr>
          <a:xfrm>
            <a:off x="568897" y="3460731"/>
            <a:ext cx="92941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B0F0"/>
                </a:solidFill>
              </a:rPr>
              <a:t>https://juntadeandalucia.es/organismos/empleoformacionytrabajoautonomo/servicios/</a:t>
            </a:r>
          </a:p>
          <a:p>
            <a:r>
              <a:rPr lang="es-ES" dirty="0">
                <a:solidFill>
                  <a:srgbClr val="00B0F0"/>
                </a:solidFill>
              </a:rPr>
              <a:t>procedimientos.html </a:t>
            </a:r>
          </a:p>
        </p:txBody>
      </p:sp>
    </p:spTree>
    <p:extLst>
      <p:ext uri="{BB962C8B-B14F-4D97-AF65-F5344CB8AC3E}">
        <p14:creationId xmlns:p14="http://schemas.microsoft.com/office/powerpoint/2010/main" val="476961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CuadroTexto">
            <a:extLst>
              <a:ext uri="{FF2B5EF4-FFF2-40B4-BE49-F238E27FC236}">
                <a16:creationId xmlns:a16="http://schemas.microsoft.com/office/drawing/2014/main" id="{E77434C7-07C9-26E7-F53D-0BAD35EE2CED}"/>
              </a:ext>
            </a:extLst>
          </p:cNvPr>
          <p:cNvSpPr txBox="1"/>
          <p:nvPr/>
        </p:nvSpPr>
        <p:spPr>
          <a:xfrm>
            <a:off x="438268" y="446077"/>
            <a:ext cx="8958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2"/>
                </a:solidFill>
              </a:rPr>
              <a:t>Documentación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2408567-203A-4457-8A0B-F1C79E6FF4D7}"/>
              </a:ext>
            </a:extLst>
          </p:cNvPr>
          <p:cNvSpPr txBox="1"/>
          <p:nvPr/>
        </p:nvSpPr>
        <p:spPr>
          <a:xfrm>
            <a:off x="587828" y="1253708"/>
            <a:ext cx="895846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S" b="1" u="sng" dirty="0">
                <a:solidFill>
                  <a:srgbClr val="1E8E46"/>
                </a:solidFill>
              </a:rPr>
              <a:t>Anexo I:</a:t>
            </a:r>
            <a:r>
              <a:rPr lang="es-ES" b="1" dirty="0">
                <a:solidFill>
                  <a:srgbClr val="1E8E46"/>
                </a:solidFill>
              </a:rPr>
              <a:t> </a:t>
            </a:r>
            <a:r>
              <a:rPr lang="es-ES" dirty="0">
                <a:solidFill>
                  <a:srgbClr val="1E8E46"/>
                </a:solidFill>
              </a:rPr>
              <a:t>Solicitud de subvención.</a:t>
            </a:r>
          </a:p>
          <a:p>
            <a:r>
              <a:rPr lang="es-ES" dirty="0">
                <a:solidFill>
                  <a:srgbClr val="1E8E46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s-ES" b="1" u="sng" dirty="0">
                <a:solidFill>
                  <a:srgbClr val="1E8E46"/>
                </a:solidFill>
              </a:rPr>
              <a:t>Anexo II:</a:t>
            </a:r>
            <a:r>
              <a:rPr lang="es-ES" b="1" dirty="0">
                <a:solidFill>
                  <a:srgbClr val="1E8E46"/>
                </a:solidFill>
              </a:rPr>
              <a:t> </a:t>
            </a:r>
            <a:r>
              <a:rPr lang="es-ES" dirty="0">
                <a:solidFill>
                  <a:srgbClr val="1E8E46"/>
                </a:solidFill>
              </a:rPr>
              <a:t>Certificado de representación.</a:t>
            </a:r>
          </a:p>
          <a:p>
            <a:endParaRPr lang="es-ES" dirty="0">
              <a:solidFill>
                <a:srgbClr val="1E8E46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b="1" u="sng" dirty="0">
                <a:solidFill>
                  <a:srgbClr val="1E8E46"/>
                </a:solidFill>
              </a:rPr>
              <a:t>Anexo III:</a:t>
            </a:r>
            <a:r>
              <a:rPr lang="es-ES" b="1" dirty="0">
                <a:solidFill>
                  <a:srgbClr val="1E8E46"/>
                </a:solidFill>
              </a:rPr>
              <a:t> </a:t>
            </a:r>
            <a:r>
              <a:rPr lang="es-ES" dirty="0">
                <a:solidFill>
                  <a:srgbClr val="1E8E46"/>
                </a:solidFill>
              </a:rPr>
              <a:t>Declaración responsable del cumplimiento del principio de no causar perjuicio significativo a los seis objetivos medioambientales en el sentido de artículo 17 del Reglamento (UE) 2020/852. </a:t>
            </a:r>
          </a:p>
          <a:p>
            <a:endParaRPr lang="es-ES" dirty="0">
              <a:solidFill>
                <a:srgbClr val="1E8E46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b="1" u="sng" dirty="0">
                <a:solidFill>
                  <a:srgbClr val="1E8E46"/>
                </a:solidFill>
              </a:rPr>
              <a:t>Anexo IV: </a:t>
            </a:r>
            <a:r>
              <a:rPr lang="es-ES" dirty="0">
                <a:solidFill>
                  <a:srgbClr val="1E8E46"/>
                </a:solidFill>
              </a:rPr>
              <a:t>Declaración de aceptación de la cesión y tratamiento de datos en relación con la ejecución de actuaciones del Plan de recuperación, transformación y resiliencia (PRTR). </a:t>
            </a:r>
          </a:p>
          <a:p>
            <a:endParaRPr lang="es-ES" dirty="0">
              <a:solidFill>
                <a:srgbClr val="1E8E46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b="1" u="sng" dirty="0">
                <a:solidFill>
                  <a:srgbClr val="1E8E46"/>
                </a:solidFill>
              </a:rPr>
              <a:t>Anexo V: </a:t>
            </a:r>
            <a:r>
              <a:rPr lang="es-ES" dirty="0">
                <a:solidFill>
                  <a:srgbClr val="1E8E46"/>
                </a:solidFill>
              </a:rPr>
              <a:t>Declaración responsable relativa al cumplimiento de los principios transversales establecidos en el Plan de recuperación, transformación y resiliencia (PRTR). </a:t>
            </a:r>
          </a:p>
          <a:p>
            <a:endParaRPr lang="es-ES" dirty="0">
              <a:solidFill>
                <a:srgbClr val="1E8E46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b="1" u="sng" dirty="0">
                <a:solidFill>
                  <a:srgbClr val="1E8E46"/>
                </a:solidFill>
              </a:rPr>
              <a:t>Anexo VI: </a:t>
            </a:r>
            <a:r>
              <a:rPr lang="es-ES" dirty="0">
                <a:solidFill>
                  <a:srgbClr val="1E8E46"/>
                </a:solidFill>
              </a:rPr>
              <a:t>Memoria Justificativa de actuaciones realizadas que contribuyen a la consecución de una economía verde o digital.</a:t>
            </a:r>
          </a:p>
        </p:txBody>
      </p:sp>
    </p:spTree>
    <p:extLst>
      <p:ext uri="{BB962C8B-B14F-4D97-AF65-F5344CB8AC3E}">
        <p14:creationId xmlns:p14="http://schemas.microsoft.com/office/powerpoint/2010/main" val="3764824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620F9EB-6657-413A-8593-9D4CE895C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29055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25256" y="457720"/>
            <a:ext cx="4733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2"/>
                </a:solidFill>
              </a:rPr>
              <a:t>¿Tienes alguna duda?</a:t>
            </a:r>
          </a:p>
        </p:txBody>
      </p:sp>
    </p:spTree>
    <p:extLst>
      <p:ext uri="{BB962C8B-B14F-4D97-AF65-F5344CB8AC3E}">
        <p14:creationId xmlns:p14="http://schemas.microsoft.com/office/powerpoint/2010/main" val="2578431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5CE832A-C9C6-436B-A8F0-2DBB9CAA8D70}"/>
              </a:ext>
            </a:extLst>
          </p:cNvPr>
          <p:cNvSpPr txBox="1"/>
          <p:nvPr/>
        </p:nvSpPr>
        <p:spPr>
          <a:xfrm>
            <a:off x="1931442" y="1794432"/>
            <a:ext cx="66347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70C0"/>
                </a:solidFill>
              </a:rPr>
              <a:t>Ponte en contacto con tu organización y un asesor técnico de ATA te contactará personalmente</a:t>
            </a:r>
          </a:p>
        </p:txBody>
      </p:sp>
    </p:spTree>
    <p:extLst>
      <p:ext uri="{BB962C8B-B14F-4D97-AF65-F5344CB8AC3E}">
        <p14:creationId xmlns:p14="http://schemas.microsoft.com/office/powerpoint/2010/main" val="3401694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47869" y="1447130"/>
            <a:ext cx="9168246" cy="4190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lang="es-ES" sz="2000" dirty="0">
              <a:solidFill>
                <a:schemeClr val="accent1"/>
              </a:solidFill>
            </a:endParaRPr>
          </a:p>
          <a:p>
            <a:pPr lvl="0" algn="just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s-ES" sz="2000" dirty="0">
                <a:solidFill>
                  <a:schemeClr val="accent1"/>
                </a:solidFill>
              </a:rPr>
              <a:t>Se convoca, en la modalidad de concesión </a:t>
            </a:r>
            <a:r>
              <a:rPr lang="es-ES" sz="2000" b="1" dirty="0">
                <a:solidFill>
                  <a:schemeClr val="accent1"/>
                </a:solidFill>
              </a:rPr>
              <a:t>en régimen de concurrencia no competitiva</a:t>
            </a:r>
            <a:r>
              <a:rPr lang="es-ES" sz="2000" dirty="0">
                <a:solidFill>
                  <a:schemeClr val="accent1"/>
                </a:solidFill>
              </a:rPr>
              <a:t>, las subvenciones de la línea 6 «Nuevos Proyectos territoriales para el reequilibrio y la equidad. Emprendimiento y microempresas: </a:t>
            </a:r>
            <a:r>
              <a:rPr lang="es-ES" sz="2000" b="1" u="sng" dirty="0">
                <a:solidFill>
                  <a:schemeClr val="accent1"/>
                </a:solidFill>
              </a:rPr>
              <a:t>Transición del trabajo autónomo y de la economía social hacia una economía verde y digital</a:t>
            </a:r>
            <a:r>
              <a:rPr lang="es-ES" sz="2000" dirty="0">
                <a:solidFill>
                  <a:schemeClr val="accent1"/>
                </a:solidFill>
              </a:rPr>
              <a:t>», regulada en el Decreto-ley 27/2021, de 14 de diciembre (BOJA núm. 241, de 17 de diciembre), por el que se aprueban con carácter urgente medidas en el marco del Plan de Recuperación, Transformación y Resiliencia para Andalucía.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067361" y="1086916"/>
            <a:ext cx="1944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2"/>
                </a:solidFill>
              </a:rPr>
              <a:t>Finalidad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507832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84345-74AF-4AD0-BC24-ED5477010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94" y="252062"/>
            <a:ext cx="8596668" cy="1320800"/>
          </a:xfrm>
        </p:spPr>
        <p:txBody>
          <a:bodyPr/>
          <a:lstStyle/>
          <a:p>
            <a:r>
              <a:rPr lang="es-ES" sz="3200" b="1" dirty="0">
                <a:solidFill>
                  <a:schemeClr val="bg2"/>
                </a:solidFill>
              </a:rPr>
              <a:t>Convocatoria 2022</a:t>
            </a:r>
            <a:br>
              <a:rPr lang="es-ES" sz="3600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CAFD97-0DF5-447B-94B4-DDDDCDAD9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785" y="1145593"/>
            <a:ext cx="9180070" cy="5460345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s-ES" sz="1600" i="0" dirty="0">
                <a:solidFill>
                  <a:srgbClr val="1E8E4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Orden de 24 de marzo de 2022, por la que se delega la competencia para la ordenación, instrucción y la resolución de los procedimientos de concesión y reintegro de las subvenciones reguladas en la Sección 2.ª del Capítulo V del Título I del Decreto-ley 27/2021, de 14 de diciembre, por el que se aprueban con carácter urgente medidas de empleo en el marco del Plan de Recuperación, Transformación y Resiliencia para Andalucía</a:t>
            </a:r>
            <a:r>
              <a:rPr lang="es-ES" sz="1600" i="0" dirty="0">
                <a:solidFill>
                  <a:srgbClr val="1E8E46"/>
                </a:solidFill>
              </a:rPr>
              <a:t>.</a:t>
            </a:r>
            <a:endParaRPr lang="es-ES" sz="1600" dirty="0">
              <a:solidFill>
                <a:srgbClr val="1E8E46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ES" sz="1600" dirty="0">
                <a:solidFill>
                  <a:srgbClr val="1E8E46"/>
                </a:solidFill>
              </a:rPr>
              <a:t>Extracto de la convocatoria para la concesión de subvenciones públicas en régimen de concurrencia no competitiva de la línea 6 «Nuevos Proyectos territoriales para el reequilibrio y la equidad. Emprendimiento y microempresas: Transición del trabajo autónomo y de la economía social hacia una economía verde y digital», regulada en el Título I, Capítulo V, Sección 2.ª, del </a:t>
            </a:r>
            <a:r>
              <a:rPr lang="es-ES" sz="1600" dirty="0" err="1">
                <a:solidFill>
                  <a:srgbClr val="1E8E46"/>
                </a:solidFill>
              </a:rPr>
              <a:t>Decretoley</a:t>
            </a:r>
            <a:r>
              <a:rPr lang="es-ES" sz="1600" dirty="0">
                <a:solidFill>
                  <a:srgbClr val="1E8E46"/>
                </a:solidFill>
              </a:rPr>
              <a:t> 27/2021, de 14 de diciembre, por el que se aprueban con carácter urgente medidas en el marco del Plan de Recuperación, Transformación y Resiliencia para Andalucía, financiado por la Unión Europea-Next </a:t>
            </a:r>
            <a:r>
              <a:rPr lang="es-ES" sz="1600" dirty="0" err="1">
                <a:solidFill>
                  <a:srgbClr val="1E8E46"/>
                </a:solidFill>
              </a:rPr>
              <a:t>Generation</a:t>
            </a:r>
            <a:r>
              <a:rPr lang="es-ES" sz="1600" dirty="0">
                <a:solidFill>
                  <a:srgbClr val="1E8E46"/>
                </a:solidFill>
              </a:rPr>
              <a:t> EU.</a:t>
            </a:r>
            <a:endParaRPr lang="es-ES" sz="1600" dirty="0">
              <a:solidFill>
                <a:schemeClr val="accent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s-ES" sz="1600" dirty="0">
                <a:solidFill>
                  <a:schemeClr val="accent1"/>
                </a:solidFill>
              </a:rPr>
              <a:t>Se convoca para el año 2022 en régimen de concurrencia no competitiva.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s-E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291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6976" y="1219171"/>
            <a:ext cx="970016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>
                <a:solidFill>
                  <a:srgbClr val="000000"/>
                </a:solidFill>
              </a:defRPr>
            </a:pPr>
            <a:r>
              <a:rPr lang="es-ES" dirty="0">
                <a:solidFill>
                  <a:schemeClr val="accent1"/>
                </a:solidFill>
              </a:rPr>
              <a:t>Esta línea de actuación tiene por objeto el impulso de actuaciones emprendedoras que contribuyan a la consecución de una economía verde o de una economía digital, así como la transición de la actividad económica ya constituida, con el mismo fin, distinguiendo dos medidas:</a:t>
            </a:r>
          </a:p>
          <a:p>
            <a:pPr marL="285750" lvl="0" indent="-285750" algn="just">
              <a:buFontTx/>
              <a:buChar char="-"/>
              <a:defRPr>
                <a:solidFill>
                  <a:srgbClr val="000000"/>
                </a:solidFill>
              </a:defRPr>
            </a:pPr>
            <a:endParaRPr lang="es-ES" dirty="0">
              <a:solidFill>
                <a:schemeClr val="accent1"/>
              </a:solidFill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es-ES" dirty="0">
                <a:solidFill>
                  <a:schemeClr val="accent1"/>
                </a:solidFill>
              </a:rPr>
              <a:t>a) Subvenciones dirigidas al </a:t>
            </a:r>
            <a:r>
              <a:rPr lang="es-ES" b="1" u="sng" dirty="0">
                <a:solidFill>
                  <a:schemeClr val="accent1"/>
                </a:solidFill>
              </a:rPr>
              <a:t>impulso de actuaciones emprendedoras que se inicien por personas trabajadoras autónomas en Andalucía</a:t>
            </a:r>
            <a:r>
              <a:rPr lang="es-ES" dirty="0">
                <a:solidFill>
                  <a:schemeClr val="accent1"/>
                </a:solidFill>
              </a:rPr>
              <a:t>, que contribuyan a la consecución de una economía verde o de una economía digital, así como </a:t>
            </a:r>
            <a:r>
              <a:rPr lang="es-ES" b="1" u="sng" dirty="0">
                <a:solidFill>
                  <a:schemeClr val="accent1"/>
                </a:solidFill>
              </a:rPr>
              <a:t>la transición de la actividad económica que se realice por personas trabajadoras autónomas ya constituidas</a:t>
            </a:r>
            <a:r>
              <a:rPr lang="es-ES" dirty="0">
                <a:solidFill>
                  <a:schemeClr val="accent1"/>
                </a:solidFill>
              </a:rPr>
              <a:t>, con el mismo fin.</a:t>
            </a:r>
          </a:p>
          <a:p>
            <a:pPr marL="285750" lvl="0" indent="-285750" algn="just">
              <a:buFontTx/>
              <a:buChar char="-"/>
              <a:defRPr>
                <a:solidFill>
                  <a:srgbClr val="000000"/>
                </a:solidFill>
              </a:defRPr>
            </a:pPr>
            <a:endParaRPr lang="es-ES" dirty="0">
              <a:solidFill>
                <a:schemeClr val="accent1"/>
              </a:solidFill>
            </a:endParaRPr>
          </a:p>
          <a:p>
            <a:pPr marL="285750" lvl="0" indent="-285750" algn="just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es-ES" dirty="0">
                <a:solidFill>
                  <a:schemeClr val="accent1"/>
                </a:solidFill>
              </a:rPr>
              <a:t>b) Subvenciones dirigidas al </a:t>
            </a:r>
            <a:r>
              <a:rPr lang="es-ES" b="1" u="sng" dirty="0">
                <a:solidFill>
                  <a:schemeClr val="accent1"/>
                </a:solidFill>
              </a:rPr>
              <a:t>impulso de actuaciones emprendedoras que se inicien por entidades de economía social en Andalucía</a:t>
            </a:r>
            <a:r>
              <a:rPr lang="es-ES" dirty="0">
                <a:solidFill>
                  <a:schemeClr val="accent1"/>
                </a:solidFill>
              </a:rPr>
              <a:t>, que contribuyan a la consecución de una economía verde o de una economía digital, así como </a:t>
            </a:r>
            <a:r>
              <a:rPr lang="es-ES" b="1" u="sng" dirty="0">
                <a:solidFill>
                  <a:schemeClr val="accent1"/>
                </a:solidFill>
              </a:rPr>
              <a:t>la transición de la actividad económica que se realice por entidades de economía social ya constituidas</a:t>
            </a:r>
            <a:r>
              <a:rPr lang="es-ES" dirty="0">
                <a:solidFill>
                  <a:schemeClr val="accent1"/>
                </a:solidFill>
              </a:rPr>
              <a:t>, con el mismo </a:t>
            </a:r>
            <a:r>
              <a:rPr lang="es-ES" dirty="0" err="1">
                <a:solidFill>
                  <a:schemeClr val="accent1"/>
                </a:solidFill>
              </a:rPr>
              <a:t>fin.A</a:t>
            </a:r>
            <a:r>
              <a:rPr lang="es-ES" dirty="0">
                <a:solidFill>
                  <a:schemeClr val="accent1"/>
                </a:solidFill>
              </a:rPr>
              <a:t> estos efectos, se entiende por entidades de economía social las sociedades </a:t>
            </a:r>
          </a:p>
          <a:p>
            <a:pPr marL="285750" lvl="0" indent="-285750" algn="just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es-ES" dirty="0">
                <a:solidFill>
                  <a:schemeClr val="accent1"/>
                </a:solidFill>
              </a:rPr>
              <a:t>Cooperativas.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42209" y="321996"/>
            <a:ext cx="1494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2"/>
                </a:solidFill>
              </a:rPr>
              <a:t>Objeto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116185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DAAB60-FACC-496A-9FF5-0495CD694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55" y="1305768"/>
            <a:ext cx="9409058" cy="1320800"/>
          </a:xfrm>
        </p:spPr>
        <p:txBody>
          <a:bodyPr>
            <a:no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2000" dirty="0"/>
              <a:t>- El inicio de actividades económicas de las personas trabajadoras autónomas, mediante su alta en el Régimen Especial de la Seguridad Social de los Trabajadores por Cuenta Propia o Autónomos, al objeto de realizar una actividad profesional o empresarial por cuenta propia que contribuya a facilitar la consecución de una economía verde o de una economía digital, así como, la transición de la actividad que realicen las personas trabajadoras autónomas ya constituidas hacia dicha economía verde o digital. </a:t>
            </a:r>
            <a:br>
              <a:rPr lang="es-ES" sz="2000" dirty="0"/>
            </a:br>
            <a:br>
              <a:rPr lang="es-ES" sz="2000" dirty="0"/>
            </a:br>
            <a:r>
              <a:rPr lang="es-ES" sz="2000" dirty="0"/>
              <a:t>- El inicio de actividades económicas de las entidades de economía social, que contribuyan a facilitar la consecución de una economía verde o de una economía digital, así como, la transición de la actividad que realicen dichas entidades ya constituidas con el mismo fin</a:t>
            </a:r>
          </a:p>
        </p:txBody>
      </p:sp>
      <p:sp>
        <p:nvSpPr>
          <p:cNvPr id="4" name="4 CuadroTexto">
            <a:extLst>
              <a:ext uri="{FF2B5EF4-FFF2-40B4-BE49-F238E27FC236}">
                <a16:creationId xmlns:a16="http://schemas.microsoft.com/office/drawing/2014/main" id="{A84D54F0-6EE9-2F5B-26FF-20BF00721C6B}"/>
              </a:ext>
            </a:extLst>
          </p:cNvPr>
          <p:cNvSpPr txBox="1"/>
          <p:nvPr/>
        </p:nvSpPr>
        <p:spPr>
          <a:xfrm>
            <a:off x="378755" y="435646"/>
            <a:ext cx="4346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2"/>
                </a:solidFill>
              </a:rPr>
              <a:t>Gasto subvencionable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719131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82915" y="1001522"/>
            <a:ext cx="916167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lphaLcParenR"/>
            </a:pPr>
            <a:r>
              <a:rPr lang="es-ES" sz="1700" b="1" dirty="0">
                <a:solidFill>
                  <a:srgbClr val="1E8E46"/>
                </a:solidFill>
              </a:rPr>
              <a:t>Para las personas trabajadoras autónomas</a:t>
            </a:r>
            <a:r>
              <a:rPr lang="es-ES" sz="1700" dirty="0">
                <a:solidFill>
                  <a:srgbClr val="1E8E46"/>
                </a:solidFill>
              </a:rPr>
              <a:t>, que se encuentren de alta en el Régimen Especial de la Seguridad Social de los Trabajadores por Cuenta Propia o Autónomos a la fecha en que se inicie el plazo de presentación de solicitudes de la correspondiente convocatoria, y que tengan domicilio fiscal en Andalucía.</a:t>
            </a:r>
          </a:p>
          <a:p>
            <a:pPr algn="just"/>
            <a:endParaRPr lang="es-ES" sz="1700" dirty="0">
              <a:solidFill>
                <a:srgbClr val="1E8E46"/>
              </a:solidFill>
            </a:endParaRPr>
          </a:p>
          <a:p>
            <a:pPr marL="342900" indent="-342900" algn="just">
              <a:buFont typeface="+mj-lt"/>
              <a:buAutoNum type="alphaLcParenR" startAt="2"/>
            </a:pPr>
            <a:r>
              <a:rPr lang="es-ES" sz="1700" b="1" dirty="0">
                <a:solidFill>
                  <a:srgbClr val="1E8E46"/>
                </a:solidFill>
              </a:rPr>
              <a:t>Para las entidades de economía social</a:t>
            </a:r>
            <a:r>
              <a:rPr lang="es-ES" sz="1700" dirty="0">
                <a:solidFill>
                  <a:srgbClr val="1E8E46"/>
                </a:solidFill>
              </a:rPr>
              <a:t>, que las sociedades cooperativas estén legalmente constituidas, activas e inscritas en el Registro de Sociedades Cooperativas Andaluzas, y no estén incursas en situación administrativa de cierre registral, a la fecha en que se inicie el plazo de presentación de solicitudes de la correspondiente convocatoria. </a:t>
            </a:r>
          </a:p>
          <a:p>
            <a:pPr algn="just"/>
            <a:endParaRPr lang="es-ES" sz="1700" dirty="0">
              <a:solidFill>
                <a:srgbClr val="1E8E46"/>
              </a:solidFill>
            </a:endParaRPr>
          </a:p>
          <a:p>
            <a:pPr marL="342900" indent="-342900" algn="just">
              <a:buFont typeface="+mj-lt"/>
              <a:buAutoNum type="alphaLcParenR" startAt="3"/>
            </a:pPr>
            <a:r>
              <a:rPr lang="es-ES" sz="1700" dirty="0">
                <a:solidFill>
                  <a:srgbClr val="1E8E46"/>
                </a:solidFill>
              </a:rPr>
              <a:t>Que en el desarrollo de su actividad económica se realice una actuación que contribuya a la consecución de una economía verde o de una economía digital. Para ello, </a:t>
            </a:r>
            <a:r>
              <a:rPr lang="es-ES" sz="1700" u="sng" dirty="0">
                <a:solidFill>
                  <a:srgbClr val="1E8E46"/>
                </a:solidFill>
              </a:rPr>
              <a:t>deberá disponerse de una memoria descriptiva de la contribución de la actuación a la economía verde o a la economía digital</a:t>
            </a:r>
            <a:r>
              <a:rPr lang="es-ES" sz="1700" dirty="0">
                <a:solidFill>
                  <a:srgbClr val="1E8E46"/>
                </a:solidFill>
              </a:rPr>
              <a:t>, según el modelo incluido en el formulario de solicitud. </a:t>
            </a:r>
          </a:p>
          <a:p>
            <a:pPr algn="just"/>
            <a:endParaRPr lang="es-ES" sz="1700" dirty="0">
              <a:solidFill>
                <a:srgbClr val="1E8E46"/>
              </a:solidFill>
            </a:endParaRPr>
          </a:p>
          <a:p>
            <a:pPr marL="342900" indent="-342900" algn="just">
              <a:buFont typeface="+mj-lt"/>
              <a:buAutoNum type="alphaLcParenR" startAt="4"/>
            </a:pPr>
            <a:r>
              <a:rPr lang="es-ES" sz="1700" u="sng" dirty="0">
                <a:solidFill>
                  <a:srgbClr val="1E8E46"/>
                </a:solidFill>
              </a:rPr>
              <a:t>Quedan expresamente excluidas </a:t>
            </a:r>
            <a:r>
              <a:rPr lang="es-ES" sz="1700" dirty="0">
                <a:solidFill>
                  <a:srgbClr val="1E8E46"/>
                </a:solidFill>
              </a:rPr>
              <a:t>de la presente línea de subvención las personas trabajadoras autónomas que desempeñan servicios en entidades con estructuras societarias, en cualquiera de sus formas, </a:t>
            </a:r>
            <a:r>
              <a:rPr lang="es-ES" sz="1700" b="1" dirty="0">
                <a:solidFill>
                  <a:srgbClr val="1E8E46"/>
                </a:solidFill>
              </a:rPr>
              <a:t>a excepción de las comunidades de bienes o sociedades civiles irregulares.</a:t>
            </a:r>
          </a:p>
          <a:p>
            <a:pPr algn="just"/>
            <a:endParaRPr lang="es-ES" dirty="0">
              <a:solidFill>
                <a:srgbClr val="1E8E46"/>
              </a:solidFill>
            </a:endParaRPr>
          </a:p>
          <a:p>
            <a:pPr algn="just"/>
            <a:endParaRPr lang="es-ES" dirty="0">
              <a:solidFill>
                <a:srgbClr val="1E8E46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3583" y="224167"/>
            <a:ext cx="8920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2"/>
                </a:solidFill>
              </a:rPr>
              <a:t>Personas beneficiarias y requisitos 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124973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82915" y="2279816"/>
            <a:ext cx="916167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lphaLcParenR" startAt="5"/>
            </a:pPr>
            <a:r>
              <a:rPr lang="es-ES" sz="1700" b="1" u="sng" dirty="0">
                <a:solidFill>
                  <a:srgbClr val="1E8E46"/>
                </a:solidFill>
              </a:rPr>
              <a:t>No podrá obtenerse la condición de persona o entidad beneficiaria cuando tengan deudas en periodo ejecutivo </a:t>
            </a:r>
            <a:r>
              <a:rPr lang="es-ES" sz="1700" b="1" dirty="0">
                <a:solidFill>
                  <a:srgbClr val="1E8E46"/>
                </a:solidFill>
              </a:rPr>
              <a:t>de cualquier otro ingreso de derecho público de la Administración de la Junta de Andalucía.</a:t>
            </a:r>
          </a:p>
          <a:p>
            <a:pPr marL="342900" indent="-342900" algn="just">
              <a:buFont typeface="+mj-lt"/>
              <a:buAutoNum type="alphaLcParenR" startAt="5"/>
            </a:pPr>
            <a:endParaRPr lang="es-ES" sz="1700" b="1" dirty="0">
              <a:solidFill>
                <a:srgbClr val="1E8E46"/>
              </a:solidFill>
            </a:endParaRPr>
          </a:p>
          <a:p>
            <a:pPr algn="just"/>
            <a:r>
              <a:rPr lang="es-ES" sz="1700" b="1" dirty="0">
                <a:solidFill>
                  <a:srgbClr val="1E8E46"/>
                </a:solidFill>
              </a:rPr>
              <a:t>	La justificación </a:t>
            </a:r>
            <a:r>
              <a:rPr lang="es-ES" sz="1700" dirty="0">
                <a:solidFill>
                  <a:srgbClr val="1E8E46"/>
                </a:solidFill>
              </a:rPr>
              <a:t>por parte de las personas o entidades solicitantes de no estar 	incursas en las prohibiciones para obtener la condición de beneficiarias </a:t>
            </a:r>
            <a:r>
              <a:rPr lang="es-ES" sz="1700" b="1" u="sng" dirty="0">
                <a:solidFill>
                  <a:srgbClr val="1E8E46"/>
                </a:solidFill>
              </a:rPr>
              <a:t>se realizará 	mediante declaración responsable.</a:t>
            </a:r>
          </a:p>
          <a:p>
            <a:pPr marL="342900" indent="-342900" algn="just">
              <a:buFont typeface="+mj-lt"/>
              <a:buAutoNum type="alphaLcParenR" startAt="5"/>
            </a:pPr>
            <a:endParaRPr lang="es-ES" sz="1700" b="1" dirty="0">
              <a:solidFill>
                <a:srgbClr val="1E8E46"/>
              </a:solidFill>
            </a:endParaRPr>
          </a:p>
          <a:p>
            <a:pPr marL="342900" indent="-342900" algn="just">
              <a:buFont typeface="+mj-lt"/>
              <a:buAutoNum type="alphaLcParenR" startAt="6"/>
            </a:pPr>
            <a:r>
              <a:rPr lang="es-ES" sz="1700" b="1" dirty="0">
                <a:solidFill>
                  <a:srgbClr val="1E8E46"/>
                </a:solidFill>
              </a:rPr>
              <a:t>Cada persona o entidad solicitante </a:t>
            </a:r>
            <a:r>
              <a:rPr lang="es-ES" sz="1700" dirty="0">
                <a:solidFill>
                  <a:srgbClr val="1E8E46"/>
                </a:solidFill>
              </a:rPr>
              <a:t>podrá resultar beneficiaria de </a:t>
            </a:r>
            <a:r>
              <a:rPr lang="es-ES" sz="1700" b="1" u="sng" dirty="0">
                <a:solidFill>
                  <a:srgbClr val="1E8E46"/>
                </a:solidFill>
              </a:rPr>
              <a:t>una única subvención de la presente línea.</a:t>
            </a:r>
            <a:endParaRPr lang="es-ES" u="sng" dirty="0">
              <a:solidFill>
                <a:srgbClr val="1E8E46"/>
              </a:solidFill>
            </a:endParaRPr>
          </a:p>
          <a:p>
            <a:pPr algn="just"/>
            <a:endParaRPr lang="es-ES" dirty="0">
              <a:solidFill>
                <a:srgbClr val="1E8E46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82915" y="1403000"/>
            <a:ext cx="8920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2"/>
                </a:solidFill>
              </a:rPr>
              <a:t>Personas beneficiarias y requisitos 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349242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85192" y="1517309"/>
            <a:ext cx="5592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2"/>
                </a:solidFill>
              </a:rPr>
              <a:t>Cuantía </a:t>
            </a:r>
            <a:endParaRPr lang="es-ES" sz="32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E39DCD0-5976-3A77-9B6A-74B38D086931}"/>
              </a:ext>
            </a:extLst>
          </p:cNvPr>
          <p:cNvSpPr txBox="1"/>
          <p:nvPr/>
        </p:nvSpPr>
        <p:spPr>
          <a:xfrm>
            <a:off x="485192" y="2365510"/>
            <a:ext cx="9069355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800" dirty="0">
                <a:solidFill>
                  <a:srgbClr val="1E8E46"/>
                </a:solidFill>
              </a:rPr>
              <a:t>La cuantía de la subvención para esta línea consistirá en una ayuda a tanto alzado de:</a:t>
            </a:r>
          </a:p>
          <a:p>
            <a:endParaRPr lang="es-ES" dirty="0">
              <a:solidFill>
                <a:srgbClr val="1E8E46"/>
              </a:solidFill>
            </a:endParaRPr>
          </a:p>
          <a:p>
            <a:pPr algn="ctr"/>
            <a:r>
              <a:rPr lang="es-ES" sz="4800" b="1" dirty="0">
                <a:solidFill>
                  <a:srgbClr val="1E8E46"/>
                </a:solidFill>
              </a:rPr>
              <a:t>4.500 euros.</a:t>
            </a:r>
          </a:p>
        </p:txBody>
      </p:sp>
    </p:spTree>
    <p:extLst>
      <p:ext uri="{BB962C8B-B14F-4D97-AF65-F5344CB8AC3E}">
        <p14:creationId xmlns:p14="http://schemas.microsoft.com/office/powerpoint/2010/main" val="519908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053AF7-63F5-461F-2011-22690E2D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665" y="1038808"/>
            <a:ext cx="8596668" cy="1320800"/>
          </a:xfrm>
        </p:spPr>
        <p:txBody>
          <a:bodyPr>
            <a:noAutofit/>
          </a:bodyPr>
          <a:lstStyle/>
          <a:p>
            <a:pPr algn="just">
              <a:lnSpc>
                <a:spcPts val="2500"/>
              </a:lnSpc>
              <a:spcBef>
                <a:spcPts val="0"/>
              </a:spcBef>
            </a:pPr>
            <a:r>
              <a:rPr lang="es-ES" sz="2000" dirty="0"/>
              <a:t>- Las personas o entidades beneficiarias de esta línea estarán obligadas a </a:t>
            </a:r>
            <a:r>
              <a:rPr lang="es-ES" sz="2000" b="1" u="sng" dirty="0"/>
              <a:t>mantener de forma ininterrumpida su condición de persona trabajadora autónoma y de sociedad cooperativa, respectivamente, al menos, durante seis meses</a:t>
            </a:r>
            <a:r>
              <a:rPr lang="es-ES" sz="2000" dirty="0"/>
              <a:t> a contar desde el día siguiente al de presentación de la solicitud, debiendo realizar en dicho plazo la actuación que, en el ejercicio de la actividad económica, contribuya a la consecución de una economía verde o de una economía digital. </a:t>
            </a:r>
            <a:br>
              <a:rPr lang="es-ES" sz="2000" dirty="0"/>
            </a:br>
            <a:br>
              <a:rPr lang="es-ES" sz="2000" dirty="0"/>
            </a:br>
            <a:r>
              <a:rPr lang="es-ES" sz="2000" dirty="0"/>
              <a:t>- Asimismo, las personas o entidades beneficiarias deberán dar visibilidad al origen de los fondos recibidos, de tal manera que en la documentación y medios de difusión de sus acciones deberán hacer constar «financiado por la Unión Europea-Next </a:t>
            </a:r>
            <a:r>
              <a:rPr lang="es-ES" sz="2000" dirty="0" err="1"/>
              <a:t>Generation</a:t>
            </a:r>
            <a:r>
              <a:rPr lang="es-ES" sz="2000" dirty="0"/>
              <a:t> EU», para aquellas actuaciones financiadas con estas subvenciones. Asimismo, deberán cumplir con las obligaciones de publicidad impuestas por la normativa nacional y de la Unión Europea que sea de aplicación.</a:t>
            </a:r>
          </a:p>
        </p:txBody>
      </p:sp>
      <p:sp>
        <p:nvSpPr>
          <p:cNvPr id="4" name="4 CuadroTexto">
            <a:extLst>
              <a:ext uri="{FF2B5EF4-FFF2-40B4-BE49-F238E27FC236}">
                <a16:creationId xmlns:a16="http://schemas.microsoft.com/office/drawing/2014/main" id="{2DA2F7CF-9984-4CCA-E58F-BC553FE1DD04}"/>
              </a:ext>
            </a:extLst>
          </p:cNvPr>
          <p:cNvSpPr txBox="1"/>
          <p:nvPr/>
        </p:nvSpPr>
        <p:spPr>
          <a:xfrm>
            <a:off x="686665" y="354904"/>
            <a:ext cx="5592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2"/>
                </a:solidFill>
              </a:rPr>
              <a:t>Obligaciones 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81719179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Personalizado 6">
      <a:dk1>
        <a:srgbClr val="FFFFFF"/>
      </a:dk1>
      <a:lt1>
        <a:sysClr val="window" lastClr="FFFFFF"/>
      </a:lt1>
      <a:dk2>
        <a:srgbClr val="FFFFFF"/>
      </a:dk2>
      <a:lt2>
        <a:srgbClr val="003E1C"/>
      </a:lt2>
      <a:accent1>
        <a:srgbClr val="1E8E46"/>
      </a:accent1>
      <a:accent2>
        <a:srgbClr val="003E1C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26c9fd7-bf40-42c3-9f94-66fafd2a0f84" xsi:nil="true"/>
    <lcf76f155ced4ddcb4097134ff3c332f xmlns="54a3d5b6-4ac1-4af9-89dc-0e97ae07d730">
      <Terms xmlns="http://schemas.microsoft.com/office/infopath/2007/PartnerControls"/>
    </lcf76f155ced4ddcb4097134ff3c332f>
    <SharedWithUsers xmlns="926c9fd7-bf40-42c3-9f94-66fafd2a0f84">
      <UserInfo>
        <DisplayName>Antonio Angulo Ruiz</DisplayName>
        <AccountId>16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F62D5B56E3D9342806872C617562239" ma:contentTypeVersion="16" ma:contentTypeDescription="Crear nuevo documento." ma:contentTypeScope="" ma:versionID="747b98f7ec5277dc3611d644b7557a03">
  <xsd:schema xmlns:xsd="http://www.w3.org/2001/XMLSchema" xmlns:xs="http://www.w3.org/2001/XMLSchema" xmlns:p="http://schemas.microsoft.com/office/2006/metadata/properties" xmlns:ns2="54a3d5b6-4ac1-4af9-89dc-0e97ae07d730" xmlns:ns3="926c9fd7-bf40-42c3-9f94-66fafd2a0f84" targetNamespace="http://schemas.microsoft.com/office/2006/metadata/properties" ma:root="true" ma:fieldsID="6901fda8048a54942ed4654b6e739b46" ns2:_="" ns3:_="">
    <xsd:import namespace="54a3d5b6-4ac1-4af9-89dc-0e97ae07d730"/>
    <xsd:import namespace="926c9fd7-bf40-42c3-9f94-66fafd2a0f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a3d5b6-4ac1-4af9-89dc-0e97ae07d7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9254777e-79a6-4b7b-a056-d70841984c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9fd7-bf40-42c3-9f94-66fafd2a0f8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776aca7-8bf0-4789-9746-4f446ac7c705}" ma:internalName="TaxCatchAll" ma:showField="CatchAllData" ma:web="926c9fd7-bf40-42c3-9f94-66fafd2a0f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F2A576-8A39-4DBA-9431-230939205FB0}">
  <ds:schemaRefs>
    <ds:schemaRef ds:uri="http://schemas.microsoft.com/office/2006/metadata/properties"/>
    <ds:schemaRef ds:uri="http://schemas.microsoft.com/office/infopath/2007/PartnerControls"/>
    <ds:schemaRef ds:uri="926c9fd7-bf40-42c3-9f94-66fafd2a0f84"/>
    <ds:schemaRef ds:uri="54a3d5b6-4ac1-4af9-89dc-0e97ae07d730"/>
  </ds:schemaRefs>
</ds:datastoreItem>
</file>

<file path=customXml/itemProps2.xml><?xml version="1.0" encoding="utf-8"?>
<ds:datastoreItem xmlns:ds="http://schemas.openxmlformats.org/officeDocument/2006/customXml" ds:itemID="{DC9672D4-82E6-4D7F-A09C-1F28A8AFF0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a3d5b6-4ac1-4af9-89dc-0e97ae07d730"/>
    <ds:schemaRef ds:uri="926c9fd7-bf40-42c3-9f94-66fafd2a0f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8F558E-462E-460F-A03E-38C35B39BD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3817</TotalTime>
  <Words>1559</Words>
  <Application>Microsoft Macintosh PowerPoint</Application>
  <PresentationFormat>Panorámica</PresentationFormat>
  <Paragraphs>66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Trebuchet MS</vt:lpstr>
      <vt:lpstr>Wingdings</vt:lpstr>
      <vt:lpstr>Wingdings 3</vt:lpstr>
      <vt:lpstr>Faceta</vt:lpstr>
      <vt:lpstr>Presentación de PowerPoint</vt:lpstr>
      <vt:lpstr>Presentación de PowerPoint</vt:lpstr>
      <vt:lpstr>Convocatoria 2022 </vt:lpstr>
      <vt:lpstr>Presentación de PowerPoint</vt:lpstr>
      <vt:lpstr>- El inicio de actividades económicas de las personas trabajadoras autónomas, mediante su alta en el Régimen Especial de la Seguridad Social de los Trabajadores por Cuenta Propia o Autónomos, al objeto de realizar una actividad profesional o empresarial por cuenta propia que contribuya a facilitar la consecución de una economía verde o de una economía digital, así como, la transición de la actividad que realicen las personas trabajadoras autónomas ya constituidas hacia dicha economía verde o digital.   - El inicio de actividades económicas de las entidades de economía social, que contribuyan a facilitar la consecución de una economía verde o de una economía digital, así como, la transición de la actividad que realicen dichas entidades ya constituidas con el mismo fin</vt:lpstr>
      <vt:lpstr>Presentación de PowerPoint</vt:lpstr>
      <vt:lpstr>Presentación de PowerPoint</vt:lpstr>
      <vt:lpstr>Presentación de PowerPoint</vt:lpstr>
      <vt:lpstr>- Las personas o entidades beneficiarias de esta línea estarán obligadas a mantener de forma ininterrumpida su condición de persona trabajadora autónoma y de sociedad cooperativa, respectivamente, al menos, durante seis meses a contar desde el día siguiente al de presentación de la solicitud, debiendo realizar en dicho plazo la actuación que, en el ejercicio de la actividad económica, contribuya a la consecución de una economía verde o de una economía digital.   - Asimismo, las personas o entidades beneficiarias deberán dar visibilidad al origen de los fondos recibidos, de tal manera que en la documentación y medios de difusión de sus acciones deberán hacer constar «financiado por la Unión Europea-Next Generation EU», para aquellas actuaciones financiadas con estas subvenciones. Asimismo, deberán cumplir con las obligaciones de publicidad impuestas por la normativa nacional y de la Unión Europea que sea de aplicación.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AYUDAS EMPRENDIMIENTO JUNTA DE ANDALUCIA</dc:title>
  <dc:creator>ATA ANDALUCIA</dc:creator>
  <cp:lastModifiedBy>Laura Venegas Garcia</cp:lastModifiedBy>
  <cp:revision>169</cp:revision>
  <dcterms:created xsi:type="dcterms:W3CDTF">2020-12-11T17:21:05Z</dcterms:created>
  <dcterms:modified xsi:type="dcterms:W3CDTF">2022-06-30T09:46:45Z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0x0101009F62D5B56E3D9342806872C617562239</vt:lpwstr>
  </property>
  <property fmtid="{D5CDD505-2E9C-101B-9397-08002B2CF9AE}" pid="3" name="MediaServiceImageTags">
    <vt:lpwstr/>
  </property>
</Properties>
</file>